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Croogla" charset="1" panose="00000000000000000000"/>
      <p:regular r:id="rId22"/>
    </p:embeddedFont>
    <p:embeddedFont>
      <p:font typeface="Croogla Bold" charset="1" panose="02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2.jpeg" Type="http://schemas.openxmlformats.org/officeDocument/2006/relationships/image"/><Relationship Id="rId4" Target="../media/VAGIDco7T5w.mp4" Type="http://schemas.openxmlformats.org/officeDocument/2006/relationships/video"/><Relationship Id="rId5" Target="../media/VAGIDco7T5w.mp4" Type="http://schemas.microsoft.com/office/2007/relationships/media"/><Relationship Id="rId6" Target="../media/image33.jpeg" Type="http://schemas.openxmlformats.org/officeDocument/2006/relationships/image"/><Relationship Id="rId7" Target="../media/image3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5.png" Type="http://schemas.openxmlformats.org/officeDocument/2006/relationships/image"/><Relationship Id="rId4" Target="../media/image12.png" Type="http://schemas.openxmlformats.org/officeDocument/2006/relationships/image"/><Relationship Id="rId5" Target="../media/image3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2.pn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Relationship Id="rId6" Target="../media/image3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2.pn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Relationship Id="rId6" Target="../media/image4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2.pn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Relationship Id="rId6" Target="../media/image4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2.pn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6.jpeg" Type="http://schemas.openxmlformats.org/officeDocument/2006/relationships/image"/><Relationship Id="rId8" Target="../media/image1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2" Target="../media/image5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9.pn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4273013"/>
          </a:xfrm>
          <a:custGeom>
            <a:avLst/>
            <a:gdLst/>
            <a:ahLst/>
            <a:cxnLst/>
            <a:rect r="r" b="b" t="t" l="l"/>
            <a:pathLst>
              <a:path h="4273013" w="18288000">
                <a:moveTo>
                  <a:pt x="0" y="0"/>
                </a:moveTo>
                <a:lnTo>
                  <a:pt x="18288000" y="0"/>
                </a:lnTo>
                <a:lnTo>
                  <a:pt x="18288000" y="4273013"/>
                </a:lnTo>
                <a:lnTo>
                  <a:pt x="0" y="4273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5586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921217"/>
            <a:ext cx="18095607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spc="2783">
                <a:solidFill>
                  <a:srgbClr val="FFBD59"/>
                </a:solidFill>
                <a:latin typeface="Croogla"/>
              </a:rPr>
              <a:t>PREZENTACE ZE STÁŽE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53001" y="3854792"/>
            <a:ext cx="15196781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8199">
                <a:solidFill>
                  <a:srgbClr val="FFBD59"/>
                </a:solidFill>
                <a:latin typeface="Croogla"/>
              </a:rPr>
              <a:t>Španělsko – Barcelona   </a:t>
            </a:r>
          </a:p>
        </p:txBody>
      </p:sp>
      <p:sp>
        <p:nvSpPr>
          <p:cNvPr name="Freeform 6" id="6" descr="Obsah obrázku logo  Popis se vygeneroval automaticky."/>
          <p:cNvSpPr/>
          <p:nvPr/>
        </p:nvSpPr>
        <p:spPr>
          <a:xfrm flipH="false" flipV="false" rot="0">
            <a:off x="0" y="8496464"/>
            <a:ext cx="4207558" cy="1790536"/>
          </a:xfrm>
          <a:custGeom>
            <a:avLst/>
            <a:gdLst/>
            <a:ahLst/>
            <a:cxnLst/>
            <a:rect r="r" b="b" t="t" l="l"/>
            <a:pathLst>
              <a:path h="1790536" w="4207558">
                <a:moveTo>
                  <a:pt x="0" y="0"/>
                </a:moveTo>
                <a:lnTo>
                  <a:pt x="4207558" y="0"/>
                </a:lnTo>
                <a:lnTo>
                  <a:pt x="4207558" y="1790536"/>
                </a:lnTo>
                <a:lnTo>
                  <a:pt x="0" y="1790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01" t="-2234" r="-184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 descr="Obsah obrázku logo  Popis se vygeneroval automaticky."/>
          <p:cNvSpPr/>
          <p:nvPr/>
        </p:nvSpPr>
        <p:spPr>
          <a:xfrm flipH="false" flipV="false" rot="0">
            <a:off x="0" y="0"/>
            <a:ext cx="6458559" cy="1330417"/>
          </a:xfrm>
          <a:custGeom>
            <a:avLst/>
            <a:gdLst/>
            <a:ahLst/>
            <a:cxnLst/>
            <a:rect r="r" b="b" t="t" l="l"/>
            <a:pathLst>
              <a:path h="1330417" w="6458559">
                <a:moveTo>
                  <a:pt x="0" y="0"/>
                </a:moveTo>
                <a:lnTo>
                  <a:pt x="6458559" y="0"/>
                </a:lnTo>
                <a:lnTo>
                  <a:pt x="6458559" y="1330417"/>
                </a:lnTo>
                <a:lnTo>
                  <a:pt x="0" y="13304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26" t="0" r="-926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4342914" y="9420225"/>
            <a:ext cx="13752693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"/>
              </a:rPr>
              <a:t>Číslo projektu: 2023-1-CZ01-KA121-VET-000135958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0335" y="5727831"/>
            <a:ext cx="15907329" cy="138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FBD59"/>
                </a:solidFill>
                <a:latin typeface="Croogla"/>
              </a:rPr>
              <a:t>Šimon Osička – M3.A – 2023/2024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2063" y="8536304"/>
            <a:ext cx="16067719" cy="7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FFBD59"/>
                </a:solidFill>
                <a:latin typeface="Croogla"/>
              </a:rPr>
              <a:t>Managmant sportu a zdravý životní styl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581151" y="-33139"/>
            <a:ext cx="5787974" cy="8435300"/>
            <a:chOff x="0" y="0"/>
            <a:chExt cx="897272" cy="13076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97272" cy="1307670"/>
            </a:xfrm>
            <a:custGeom>
              <a:avLst/>
              <a:gdLst/>
              <a:ahLst/>
              <a:cxnLst/>
              <a:rect r="r" b="b" t="t" l="l"/>
              <a:pathLst>
                <a:path h="1307670" w="897272">
                  <a:moveTo>
                    <a:pt x="772812" y="1307670"/>
                  </a:moveTo>
                  <a:lnTo>
                    <a:pt x="124460" y="1307670"/>
                  </a:lnTo>
                  <a:cubicBezTo>
                    <a:pt x="55880" y="1307670"/>
                    <a:pt x="0" y="1251790"/>
                    <a:pt x="0" y="1183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812" y="0"/>
                  </a:lnTo>
                  <a:cubicBezTo>
                    <a:pt x="841392" y="0"/>
                    <a:pt x="897272" y="55880"/>
                    <a:pt x="897272" y="124460"/>
                  </a:cubicBezTo>
                  <a:lnTo>
                    <a:pt x="897272" y="1183210"/>
                  </a:lnTo>
                  <a:cubicBezTo>
                    <a:pt x="897272" y="1251790"/>
                    <a:pt x="841392" y="1307670"/>
                    <a:pt x="772812" y="130767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657" r="0" b="2329"/>
          <a:stretch>
            <a:fillRect/>
          </a:stretch>
        </p:blipFill>
        <p:spPr>
          <a:xfrm flipH="false" flipV="false" rot="0">
            <a:off x="13032724" y="139423"/>
            <a:ext cx="4690872" cy="8090177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6469328" y="0"/>
            <a:ext cx="5787974" cy="8435300"/>
            <a:chOff x="0" y="0"/>
            <a:chExt cx="897272" cy="13076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97272" cy="1307670"/>
            </a:xfrm>
            <a:custGeom>
              <a:avLst/>
              <a:gdLst/>
              <a:ahLst/>
              <a:cxnLst/>
              <a:rect r="r" b="b" t="t" l="l"/>
              <a:pathLst>
                <a:path h="1307670" w="897272">
                  <a:moveTo>
                    <a:pt x="772812" y="1307670"/>
                  </a:moveTo>
                  <a:lnTo>
                    <a:pt x="124460" y="1307670"/>
                  </a:lnTo>
                  <a:cubicBezTo>
                    <a:pt x="55880" y="1307670"/>
                    <a:pt x="0" y="1251790"/>
                    <a:pt x="0" y="1183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812" y="0"/>
                  </a:lnTo>
                  <a:cubicBezTo>
                    <a:pt x="841392" y="0"/>
                    <a:pt x="897272" y="55880"/>
                    <a:pt x="897272" y="124460"/>
                  </a:cubicBezTo>
                  <a:lnTo>
                    <a:pt x="897272" y="1183210"/>
                  </a:lnTo>
                  <a:cubicBezTo>
                    <a:pt x="897272" y="1251790"/>
                    <a:pt x="841392" y="1307670"/>
                    <a:pt x="772812" y="130767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360528" y="0"/>
            <a:ext cx="5787974" cy="8435300"/>
            <a:chOff x="0" y="0"/>
            <a:chExt cx="897272" cy="1307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97272" cy="1307670"/>
            </a:xfrm>
            <a:custGeom>
              <a:avLst/>
              <a:gdLst/>
              <a:ahLst/>
              <a:cxnLst/>
              <a:rect r="r" b="b" t="t" l="l"/>
              <a:pathLst>
                <a:path h="1307670" w="897272">
                  <a:moveTo>
                    <a:pt x="772812" y="1307670"/>
                  </a:moveTo>
                  <a:lnTo>
                    <a:pt x="124460" y="1307670"/>
                  </a:lnTo>
                  <a:cubicBezTo>
                    <a:pt x="55880" y="1307670"/>
                    <a:pt x="0" y="1251790"/>
                    <a:pt x="0" y="1183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812" y="0"/>
                  </a:lnTo>
                  <a:cubicBezTo>
                    <a:pt x="841392" y="0"/>
                    <a:pt x="897272" y="55880"/>
                    <a:pt x="897272" y="124460"/>
                  </a:cubicBezTo>
                  <a:lnTo>
                    <a:pt x="897272" y="1183210"/>
                  </a:lnTo>
                  <a:cubicBezTo>
                    <a:pt x="897272" y="1251790"/>
                    <a:pt x="841392" y="1307670"/>
                    <a:pt x="772812" y="130767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139423"/>
            <a:ext cx="4496162" cy="8090177"/>
          </a:xfrm>
          <a:custGeom>
            <a:avLst/>
            <a:gdLst/>
            <a:ahLst/>
            <a:cxnLst/>
            <a:rect r="r" b="b" t="t" l="l"/>
            <a:pathLst>
              <a:path h="8090177" w="4496162">
                <a:moveTo>
                  <a:pt x="0" y="0"/>
                </a:moveTo>
                <a:lnTo>
                  <a:pt x="4496162" y="0"/>
                </a:lnTo>
                <a:lnTo>
                  <a:pt x="4496162" y="8090177"/>
                </a:lnTo>
                <a:lnTo>
                  <a:pt x="0" y="809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137" t="0" r="-16813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54878" y="139423"/>
            <a:ext cx="4701082" cy="8090177"/>
          </a:xfrm>
          <a:custGeom>
            <a:avLst/>
            <a:gdLst/>
            <a:ahLst/>
            <a:cxnLst/>
            <a:rect r="r" b="b" t="t" l="l"/>
            <a:pathLst>
              <a:path h="8090177" w="4701082">
                <a:moveTo>
                  <a:pt x="0" y="0"/>
                </a:moveTo>
                <a:lnTo>
                  <a:pt x="4701082" y="0"/>
                </a:lnTo>
                <a:lnTo>
                  <a:pt x="4701082" y="8090177"/>
                </a:lnTo>
                <a:lnTo>
                  <a:pt x="0" y="80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269" t="0" r="-13799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363314" y="8854440"/>
            <a:ext cx="8517720" cy="7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BD59"/>
                </a:solidFill>
                <a:latin typeface="Croogla"/>
              </a:rPr>
              <a:t>Video z tréninku v Attika Fitness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92100" y="8854440"/>
            <a:ext cx="3370540" cy="672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FFBD59"/>
                </a:solidFill>
                <a:latin typeface="Croogla"/>
              </a:rPr>
              <a:t>Společné fotky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835" y="2868500"/>
            <a:ext cx="8178165" cy="8229600"/>
          </a:xfrm>
          <a:custGeom>
            <a:avLst/>
            <a:gdLst/>
            <a:ahLst/>
            <a:cxnLst/>
            <a:rect r="r" b="b" t="t" l="l"/>
            <a:pathLst>
              <a:path h="8229600" w="8178165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13834" y="-4742938"/>
            <a:ext cx="18220935" cy="18220935"/>
          </a:xfrm>
          <a:custGeom>
            <a:avLst/>
            <a:gdLst/>
            <a:ahLst/>
            <a:cxnLst/>
            <a:rect r="r" b="b" t="t" l="l"/>
            <a:pathLst>
              <a:path h="18220935" w="18220935">
                <a:moveTo>
                  <a:pt x="0" y="0"/>
                </a:moveTo>
                <a:lnTo>
                  <a:pt x="18220935" y="0"/>
                </a:lnTo>
                <a:lnTo>
                  <a:pt x="18220935" y="18220936"/>
                </a:lnTo>
                <a:lnTo>
                  <a:pt x="0" y="18220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42678" y="1676251"/>
            <a:ext cx="5219121" cy="4069379"/>
            <a:chOff x="0" y="0"/>
            <a:chExt cx="1745271" cy="13607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45271" cy="1360798"/>
            </a:xfrm>
            <a:custGeom>
              <a:avLst/>
              <a:gdLst/>
              <a:ahLst/>
              <a:cxnLst/>
              <a:rect r="r" b="b" t="t" l="l"/>
              <a:pathLst>
                <a:path h="1360798" w="1745271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42678" y="6025646"/>
            <a:ext cx="5219121" cy="4069379"/>
            <a:chOff x="0" y="0"/>
            <a:chExt cx="1745271" cy="13607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45271" cy="1360798"/>
            </a:xfrm>
            <a:custGeom>
              <a:avLst/>
              <a:gdLst/>
              <a:ahLst/>
              <a:cxnLst/>
              <a:rect r="r" b="b" t="t" l="l"/>
              <a:pathLst>
                <a:path h="1360798" w="1745271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709679" y="1676251"/>
            <a:ext cx="5219121" cy="4069379"/>
            <a:chOff x="0" y="0"/>
            <a:chExt cx="1745271" cy="13607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45271" cy="1360798"/>
            </a:xfrm>
            <a:custGeom>
              <a:avLst/>
              <a:gdLst/>
              <a:ahLst/>
              <a:cxnLst/>
              <a:rect r="r" b="b" t="t" l="l"/>
              <a:pathLst>
                <a:path h="1360798" w="1745271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709679" y="6025646"/>
            <a:ext cx="5219121" cy="4069379"/>
            <a:chOff x="0" y="0"/>
            <a:chExt cx="1745271" cy="136079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45271" cy="1360798"/>
            </a:xfrm>
            <a:custGeom>
              <a:avLst/>
              <a:gdLst/>
              <a:ahLst/>
              <a:cxnLst/>
              <a:rect r="r" b="b" t="t" l="l"/>
              <a:pathLst>
                <a:path h="1360798" w="1745271">
                  <a:moveTo>
                    <a:pt x="1620811" y="1360798"/>
                  </a:moveTo>
                  <a:lnTo>
                    <a:pt x="124460" y="1360798"/>
                  </a:lnTo>
                  <a:cubicBezTo>
                    <a:pt x="55880" y="1360798"/>
                    <a:pt x="0" y="1304918"/>
                    <a:pt x="0" y="12363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20811" y="0"/>
                  </a:lnTo>
                  <a:cubicBezTo>
                    <a:pt x="1689391" y="0"/>
                    <a:pt x="1745271" y="55880"/>
                    <a:pt x="1745271" y="124460"/>
                  </a:cubicBezTo>
                  <a:lnTo>
                    <a:pt x="1745271" y="1236338"/>
                  </a:lnTo>
                  <a:cubicBezTo>
                    <a:pt x="1745271" y="1304918"/>
                    <a:pt x="1689391" y="1360798"/>
                    <a:pt x="1620811" y="1360798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7137290" y="1676251"/>
            <a:ext cx="3996899" cy="8418775"/>
          </a:xfrm>
          <a:custGeom>
            <a:avLst/>
            <a:gdLst/>
            <a:ahLst/>
            <a:cxnLst/>
            <a:rect r="r" b="b" t="t" l="l"/>
            <a:pathLst>
              <a:path h="8418775" w="3996899">
                <a:moveTo>
                  <a:pt x="0" y="0"/>
                </a:moveTo>
                <a:lnTo>
                  <a:pt x="3996899" y="0"/>
                </a:lnTo>
                <a:lnTo>
                  <a:pt x="3996899" y="8418774"/>
                </a:lnTo>
                <a:lnTo>
                  <a:pt x="0" y="8418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502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054918" y="311000"/>
            <a:ext cx="13019099" cy="1089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00"/>
              </a:lnSpc>
            </a:pPr>
            <a:r>
              <a:rPr lang="en-US" sz="8000">
                <a:solidFill>
                  <a:srgbClr val="FFBD59"/>
                </a:solidFill>
                <a:latin typeface="Croogla Bold"/>
              </a:rPr>
              <a:t>Volnočasové aktivity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40262" y="2234565"/>
            <a:ext cx="4823953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Příroda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40262" y="3112853"/>
            <a:ext cx="4823953" cy="248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BD59"/>
                </a:solidFill>
                <a:latin typeface="Croogla"/>
              </a:rPr>
              <a:t>V Barceloně je krásná příroda, parky, zahrady, kopce, hory a moře. </a:t>
            </a:r>
          </a:p>
          <a:p>
            <a:pPr algn="ctr" marL="0" indent="0" lvl="0">
              <a:lnSpc>
                <a:spcPts val="3919"/>
              </a:lnSpc>
            </a:pPr>
            <a:r>
              <a:rPr lang="en-US" sz="2799">
                <a:solidFill>
                  <a:srgbClr val="FFBD59"/>
                </a:solidFill>
                <a:latin typeface="Croogla"/>
              </a:rPr>
              <a:t>Kousek klidu v rušném městě.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40262" y="6564780"/>
            <a:ext cx="4823953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Sport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46804" y="7172325"/>
            <a:ext cx="4210870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</a:pPr>
            <a:r>
              <a:rPr lang="en-US" sz="2999">
                <a:solidFill>
                  <a:srgbClr val="FFBD59"/>
                </a:solidFill>
                <a:latin typeface="Croogla"/>
              </a:rPr>
              <a:t>K tréninkům, jsem si dal běh na horu Tibidabo, cvičení s vlastní váhou, nebo jogu.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907263" y="2220800"/>
            <a:ext cx="4823953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Meditace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89292" y="3176896"/>
            <a:ext cx="4459895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</a:pPr>
            <a:r>
              <a:rPr lang="en-US" sz="2799">
                <a:solidFill>
                  <a:srgbClr val="FFBD59"/>
                </a:solidFill>
                <a:latin typeface="Croogla"/>
              </a:rPr>
              <a:t>Každý den jsem se uklidnil a meditoval.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907263" y="6564780"/>
            <a:ext cx="4823953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Kultura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794847" y="7276745"/>
            <a:ext cx="5048786" cy="1490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</a:pPr>
            <a:r>
              <a:rPr lang="en-US" sz="2799">
                <a:solidFill>
                  <a:srgbClr val="FFBD59"/>
                </a:solidFill>
                <a:latin typeface="Croogla"/>
              </a:rPr>
              <a:t>Prošel jsem kulturní památky, parky, nebo místa, která stála za navševu.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152177" y="2787312"/>
            <a:ext cx="13867858" cy="13867858"/>
          </a:xfrm>
          <a:custGeom>
            <a:avLst/>
            <a:gdLst/>
            <a:ahLst/>
            <a:cxnLst/>
            <a:rect r="r" b="b" t="t" l="l"/>
            <a:pathLst>
              <a:path h="13867858" w="13867858">
                <a:moveTo>
                  <a:pt x="0" y="0"/>
                </a:moveTo>
                <a:lnTo>
                  <a:pt x="13867858" y="0"/>
                </a:lnTo>
                <a:lnTo>
                  <a:pt x="13867858" y="13867857"/>
                </a:lnTo>
                <a:lnTo>
                  <a:pt x="0" y="13867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00097" y="-3632307"/>
            <a:ext cx="8775807" cy="8775807"/>
          </a:xfrm>
          <a:custGeom>
            <a:avLst/>
            <a:gdLst/>
            <a:ahLst/>
            <a:cxnLst/>
            <a:rect r="r" b="b" t="t" l="l"/>
            <a:pathLst>
              <a:path h="8775807" w="8775807">
                <a:moveTo>
                  <a:pt x="0" y="0"/>
                </a:moveTo>
                <a:lnTo>
                  <a:pt x="8775806" y="0"/>
                </a:lnTo>
                <a:lnTo>
                  <a:pt x="8775806" y="8775807"/>
                </a:lnTo>
                <a:lnTo>
                  <a:pt x="0" y="877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19888" y="374480"/>
            <a:ext cx="5066791" cy="9611996"/>
            <a:chOff x="0" y="0"/>
            <a:chExt cx="829947" cy="15744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610604" y="374480"/>
            <a:ext cx="5066791" cy="9611996"/>
            <a:chOff x="0" y="0"/>
            <a:chExt cx="829947" cy="15744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603776" y="337502"/>
            <a:ext cx="5066791" cy="9611996"/>
            <a:chOff x="0" y="0"/>
            <a:chExt cx="829947" cy="157445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53220" y="764650"/>
            <a:ext cx="4600127" cy="8831654"/>
          </a:xfrm>
          <a:custGeom>
            <a:avLst/>
            <a:gdLst/>
            <a:ahLst/>
            <a:cxnLst/>
            <a:rect r="r" b="b" t="t" l="l"/>
            <a:pathLst>
              <a:path h="8831654" w="4600127">
                <a:moveTo>
                  <a:pt x="0" y="0"/>
                </a:moveTo>
                <a:lnTo>
                  <a:pt x="4600127" y="0"/>
                </a:lnTo>
                <a:lnTo>
                  <a:pt x="4600127" y="8831655"/>
                </a:lnTo>
                <a:lnTo>
                  <a:pt x="0" y="8831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7" t="0" r="-5645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854684" y="736726"/>
            <a:ext cx="4578633" cy="8813547"/>
          </a:xfrm>
          <a:custGeom>
            <a:avLst/>
            <a:gdLst/>
            <a:ahLst/>
            <a:cxnLst/>
            <a:rect r="r" b="b" t="t" l="l"/>
            <a:pathLst>
              <a:path h="8813547" w="4578633">
                <a:moveTo>
                  <a:pt x="0" y="0"/>
                </a:moveTo>
                <a:lnTo>
                  <a:pt x="4578632" y="0"/>
                </a:lnTo>
                <a:lnTo>
                  <a:pt x="4578632" y="8813548"/>
                </a:lnTo>
                <a:lnTo>
                  <a:pt x="0" y="8813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31" r="-12" b="-682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57910" y="764650"/>
            <a:ext cx="4758525" cy="8521574"/>
          </a:xfrm>
          <a:custGeom>
            <a:avLst/>
            <a:gdLst/>
            <a:ahLst/>
            <a:cxnLst/>
            <a:rect r="r" b="b" t="t" l="l"/>
            <a:pathLst>
              <a:path h="8521574" w="4758525">
                <a:moveTo>
                  <a:pt x="0" y="0"/>
                </a:moveTo>
                <a:lnTo>
                  <a:pt x="4758524" y="0"/>
                </a:lnTo>
                <a:lnTo>
                  <a:pt x="4758524" y="8521574"/>
                </a:lnTo>
                <a:lnTo>
                  <a:pt x="0" y="85215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093" t="0" r="-19959" b="-6272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152177" y="2787312"/>
            <a:ext cx="13867858" cy="13867858"/>
          </a:xfrm>
          <a:custGeom>
            <a:avLst/>
            <a:gdLst/>
            <a:ahLst/>
            <a:cxnLst/>
            <a:rect r="r" b="b" t="t" l="l"/>
            <a:pathLst>
              <a:path h="13867858" w="13867858">
                <a:moveTo>
                  <a:pt x="0" y="0"/>
                </a:moveTo>
                <a:lnTo>
                  <a:pt x="13867858" y="0"/>
                </a:lnTo>
                <a:lnTo>
                  <a:pt x="13867858" y="13867857"/>
                </a:lnTo>
                <a:lnTo>
                  <a:pt x="0" y="13867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00097" y="-3632307"/>
            <a:ext cx="8775807" cy="8775807"/>
          </a:xfrm>
          <a:custGeom>
            <a:avLst/>
            <a:gdLst/>
            <a:ahLst/>
            <a:cxnLst/>
            <a:rect r="r" b="b" t="t" l="l"/>
            <a:pathLst>
              <a:path h="8775807" w="8775807">
                <a:moveTo>
                  <a:pt x="0" y="0"/>
                </a:moveTo>
                <a:lnTo>
                  <a:pt x="8775806" y="0"/>
                </a:lnTo>
                <a:lnTo>
                  <a:pt x="8775806" y="8775807"/>
                </a:lnTo>
                <a:lnTo>
                  <a:pt x="0" y="877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19888" y="374480"/>
            <a:ext cx="5066791" cy="9611996"/>
            <a:chOff x="0" y="0"/>
            <a:chExt cx="829947" cy="15744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610604" y="374480"/>
            <a:ext cx="5066791" cy="9611996"/>
            <a:chOff x="0" y="0"/>
            <a:chExt cx="829947" cy="15744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603776" y="337502"/>
            <a:ext cx="5066791" cy="9611996"/>
            <a:chOff x="0" y="0"/>
            <a:chExt cx="829947" cy="157445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018069" y="755597"/>
            <a:ext cx="4290371" cy="8965644"/>
          </a:xfrm>
          <a:custGeom>
            <a:avLst/>
            <a:gdLst/>
            <a:ahLst/>
            <a:cxnLst/>
            <a:rect r="r" b="b" t="t" l="l"/>
            <a:pathLst>
              <a:path h="8965644" w="4290371">
                <a:moveTo>
                  <a:pt x="0" y="0"/>
                </a:moveTo>
                <a:lnTo>
                  <a:pt x="4290370" y="0"/>
                </a:lnTo>
                <a:lnTo>
                  <a:pt x="4290370" y="8965644"/>
                </a:lnTo>
                <a:lnTo>
                  <a:pt x="0" y="896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" t="0" r="-173" b="-671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755597"/>
            <a:ext cx="4286504" cy="8965644"/>
          </a:xfrm>
          <a:custGeom>
            <a:avLst/>
            <a:gdLst/>
            <a:ahLst/>
            <a:cxnLst/>
            <a:rect r="r" b="b" t="t" l="l"/>
            <a:pathLst>
              <a:path h="8965644" w="4286504">
                <a:moveTo>
                  <a:pt x="0" y="0"/>
                </a:moveTo>
                <a:lnTo>
                  <a:pt x="4286504" y="0"/>
                </a:lnTo>
                <a:lnTo>
                  <a:pt x="4286504" y="8965644"/>
                </a:lnTo>
                <a:lnTo>
                  <a:pt x="0" y="8965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3" t="0" r="-453" b="-7209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41892" y="755597"/>
            <a:ext cx="4590559" cy="8821302"/>
          </a:xfrm>
          <a:custGeom>
            <a:avLst/>
            <a:gdLst/>
            <a:ahLst/>
            <a:cxnLst/>
            <a:rect r="r" b="b" t="t" l="l"/>
            <a:pathLst>
              <a:path h="8821302" w="4590559">
                <a:moveTo>
                  <a:pt x="0" y="0"/>
                </a:moveTo>
                <a:lnTo>
                  <a:pt x="4590560" y="0"/>
                </a:lnTo>
                <a:lnTo>
                  <a:pt x="4590560" y="8821302"/>
                </a:lnTo>
                <a:lnTo>
                  <a:pt x="0" y="8821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20" t="0" r="-477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83346" y="395918"/>
            <a:ext cx="5066791" cy="9611996"/>
            <a:chOff x="0" y="0"/>
            <a:chExt cx="829947" cy="157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19888" y="374480"/>
            <a:ext cx="5066791" cy="9611996"/>
            <a:chOff x="0" y="0"/>
            <a:chExt cx="829947" cy="15744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6152177" y="2787312"/>
            <a:ext cx="13867858" cy="13867858"/>
          </a:xfrm>
          <a:custGeom>
            <a:avLst/>
            <a:gdLst/>
            <a:ahLst/>
            <a:cxnLst/>
            <a:rect r="r" b="b" t="t" l="l"/>
            <a:pathLst>
              <a:path h="13867858" w="13867858">
                <a:moveTo>
                  <a:pt x="0" y="0"/>
                </a:moveTo>
                <a:lnTo>
                  <a:pt x="13867858" y="0"/>
                </a:lnTo>
                <a:lnTo>
                  <a:pt x="13867858" y="13867857"/>
                </a:lnTo>
                <a:lnTo>
                  <a:pt x="0" y="13867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00097" y="-3632307"/>
            <a:ext cx="8775807" cy="8775807"/>
          </a:xfrm>
          <a:custGeom>
            <a:avLst/>
            <a:gdLst/>
            <a:ahLst/>
            <a:cxnLst/>
            <a:rect r="r" b="b" t="t" l="l"/>
            <a:pathLst>
              <a:path h="8775807" w="8775807">
                <a:moveTo>
                  <a:pt x="0" y="0"/>
                </a:moveTo>
                <a:lnTo>
                  <a:pt x="8775806" y="0"/>
                </a:lnTo>
                <a:lnTo>
                  <a:pt x="8775806" y="8775807"/>
                </a:lnTo>
                <a:lnTo>
                  <a:pt x="0" y="877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39815" y="1363921"/>
            <a:ext cx="3975226" cy="7506920"/>
          </a:xfrm>
          <a:custGeom>
            <a:avLst/>
            <a:gdLst/>
            <a:ahLst/>
            <a:cxnLst/>
            <a:rect r="r" b="b" t="t" l="l"/>
            <a:pathLst>
              <a:path h="7506920" w="3975226">
                <a:moveTo>
                  <a:pt x="0" y="0"/>
                </a:moveTo>
                <a:lnTo>
                  <a:pt x="3975226" y="0"/>
                </a:lnTo>
                <a:lnTo>
                  <a:pt x="3975226" y="7506921"/>
                </a:lnTo>
                <a:lnTo>
                  <a:pt x="0" y="7506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15" t="0" r="-20815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406198" y="395918"/>
            <a:ext cx="5066791" cy="9611996"/>
            <a:chOff x="0" y="0"/>
            <a:chExt cx="829947" cy="15744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29947" cy="1574457"/>
            </a:xfrm>
            <a:custGeom>
              <a:avLst/>
              <a:gdLst/>
              <a:ahLst/>
              <a:cxnLst/>
              <a:rect r="r" b="b" t="t" l="l"/>
              <a:pathLst>
                <a:path h="1574457" w="829947">
                  <a:moveTo>
                    <a:pt x="705487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449997"/>
                  </a:lnTo>
                  <a:cubicBezTo>
                    <a:pt x="829947" y="1518577"/>
                    <a:pt x="774067" y="1574457"/>
                    <a:pt x="705487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1556987"/>
            <a:ext cx="4239160" cy="7313855"/>
          </a:xfrm>
          <a:custGeom>
            <a:avLst/>
            <a:gdLst/>
            <a:ahLst/>
            <a:cxnLst/>
            <a:rect r="r" b="b" t="t" l="l"/>
            <a:pathLst>
              <a:path h="7313855" w="4239160">
                <a:moveTo>
                  <a:pt x="0" y="0"/>
                </a:moveTo>
                <a:lnTo>
                  <a:pt x="4239160" y="0"/>
                </a:lnTo>
                <a:lnTo>
                  <a:pt x="4239160" y="7313855"/>
                </a:lnTo>
                <a:lnTo>
                  <a:pt x="0" y="73138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376" t="0" r="-3297" b="-213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951981" y="1363921"/>
            <a:ext cx="3975226" cy="7506920"/>
          </a:xfrm>
          <a:custGeom>
            <a:avLst/>
            <a:gdLst/>
            <a:ahLst/>
            <a:cxnLst/>
            <a:rect r="r" b="b" t="t" l="l"/>
            <a:pathLst>
              <a:path h="7506920" w="3975226">
                <a:moveTo>
                  <a:pt x="0" y="0"/>
                </a:moveTo>
                <a:lnTo>
                  <a:pt x="3975226" y="0"/>
                </a:lnTo>
                <a:lnTo>
                  <a:pt x="3975226" y="7506921"/>
                </a:lnTo>
                <a:lnTo>
                  <a:pt x="0" y="7506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15" t="0" r="-20815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83154">
            <a:off x="-1830086" y="5680708"/>
            <a:ext cx="9169399" cy="5054631"/>
          </a:xfrm>
          <a:custGeom>
            <a:avLst/>
            <a:gdLst/>
            <a:ahLst/>
            <a:cxnLst/>
            <a:rect r="r" b="b" t="t" l="l"/>
            <a:pathLst>
              <a:path h="5054631" w="9169399">
                <a:moveTo>
                  <a:pt x="0" y="0"/>
                </a:moveTo>
                <a:lnTo>
                  <a:pt x="9169399" y="0"/>
                </a:lnTo>
                <a:lnTo>
                  <a:pt x="9169399" y="5054631"/>
                </a:lnTo>
                <a:lnTo>
                  <a:pt x="0" y="5054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6070" y="283698"/>
            <a:ext cx="17610552" cy="1079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99"/>
              </a:lnSpc>
            </a:pPr>
            <a:r>
              <a:rPr lang="en-US" sz="7999">
                <a:solidFill>
                  <a:srgbClr val="FFBD59"/>
                </a:solidFill>
                <a:latin typeface="Croogla Bold"/>
              </a:rPr>
              <a:t>Zhodnocení přínosu stáže – Erasmus+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5344" y="1471181"/>
            <a:ext cx="17847828" cy="8469568"/>
          </a:xfrm>
          <a:custGeom>
            <a:avLst/>
            <a:gdLst/>
            <a:ahLst/>
            <a:cxnLst/>
            <a:rect r="r" b="b" t="t" l="l"/>
            <a:pathLst>
              <a:path h="8469568" w="17847828">
                <a:moveTo>
                  <a:pt x="0" y="0"/>
                </a:moveTo>
                <a:lnTo>
                  <a:pt x="17847829" y="0"/>
                </a:lnTo>
                <a:lnTo>
                  <a:pt x="17847829" y="8469568"/>
                </a:lnTo>
                <a:lnTo>
                  <a:pt x="0" y="8469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l="-16622" t="-2549" r="-8345" b="-311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5344" y="1686711"/>
            <a:ext cx="18037311" cy="7962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>
                <a:solidFill>
                  <a:srgbClr val="FFBD59"/>
                </a:solidFill>
                <a:latin typeface="Croogla"/>
              </a:rPr>
              <a:t>Celá třítýdenní stáž v Barceloně mě posunula, jak v přemýšlení, tak i na kondičce.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>
                <a:solidFill>
                  <a:srgbClr val="FFBD59"/>
                </a:solidFill>
                <a:latin typeface="Croogla"/>
              </a:rPr>
              <a:t>Měl jsem možnost odcvičit spoustu různorodých tréninků, (crossfit, HIT, kondiční, silový a trénink s vlastní váhou anebo s kettlbely). Zároveň jsem měl možnost sledovat profesionální trenéry, jak vedou trénink.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>
                <a:solidFill>
                  <a:srgbClr val="FFBD59"/>
                </a:solidFill>
                <a:latin typeface="Croogla"/>
              </a:rPr>
              <a:t>Odpočinul, vyčistil hlavu, nabral nové síly, 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>
                <a:solidFill>
                  <a:srgbClr val="FFBD59"/>
                </a:solidFill>
                <a:latin typeface="Croogla"/>
              </a:rPr>
              <a:t>motivaci a pohled do života.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>
                <a:solidFill>
                  <a:srgbClr val="FFBD59"/>
                </a:solidFill>
                <a:latin typeface="Croogla"/>
              </a:rPr>
              <a:t>Důležitá věc, která je pro mě přínosná, je komunikace a mezilidské vztah.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>
                <a:solidFill>
                  <a:srgbClr val="FFBD59"/>
                </a:solidFill>
                <a:latin typeface="Croogla"/>
              </a:rPr>
              <a:t> Potkal a poznal jsem spoustu nových lidí, se kterými jsem rozvinul konverzaci 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>
                <a:solidFill>
                  <a:srgbClr val="FFBD59"/>
                </a:solidFill>
                <a:latin typeface="Croogla"/>
              </a:rPr>
              <a:t>na různé téma. Plus jsem poznal kus Katalánské kultury.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1" y="0"/>
            <a:ext cx="18286599" cy="10287000"/>
          </a:xfrm>
          <a:custGeom>
            <a:avLst/>
            <a:gdLst/>
            <a:ahLst/>
            <a:cxnLst/>
            <a:rect r="r" b="b" t="t" l="l"/>
            <a:pathLst>
              <a:path h="10287000" w="18286599">
                <a:moveTo>
                  <a:pt x="0" y="0"/>
                </a:moveTo>
                <a:lnTo>
                  <a:pt x="18286599" y="0"/>
                </a:lnTo>
                <a:lnTo>
                  <a:pt x="182865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81" t="0" r="-17027" b="-639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61812" y="-5254082"/>
            <a:ext cx="15797489" cy="687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680"/>
              </a:lnSpc>
            </a:pPr>
          </a:p>
          <a:p>
            <a:pPr algn="l">
              <a:lnSpc>
                <a:spcPts val="13680"/>
              </a:lnSpc>
            </a:pPr>
          </a:p>
          <a:p>
            <a:pPr algn="ctr">
              <a:lnSpc>
                <a:spcPts val="13680"/>
              </a:lnSpc>
            </a:pPr>
          </a:p>
          <a:p>
            <a:pPr algn="ctr">
              <a:lnSpc>
                <a:spcPts val="13680"/>
              </a:lnSpc>
            </a:pPr>
            <a:r>
              <a:rPr lang="en-US" sz="9500">
                <a:solidFill>
                  <a:srgbClr val="FFBD59"/>
                </a:solidFill>
                <a:latin typeface="Croogla"/>
              </a:rPr>
              <a:t>DĚKUJI ZA POZORNOST</a:t>
            </a:r>
          </a:p>
        </p:txBody>
      </p:sp>
      <p:sp>
        <p:nvSpPr>
          <p:cNvPr name="Freeform 4" id="4" descr="Obsah obrázku logo  Popis se vygeneroval automaticky."/>
          <p:cNvSpPr/>
          <p:nvPr/>
        </p:nvSpPr>
        <p:spPr>
          <a:xfrm flipH="false" flipV="false" rot="0">
            <a:off x="236804" y="8604371"/>
            <a:ext cx="3113948" cy="1307857"/>
          </a:xfrm>
          <a:custGeom>
            <a:avLst/>
            <a:gdLst/>
            <a:ahLst/>
            <a:cxnLst/>
            <a:rect r="r" b="b" t="t" l="l"/>
            <a:pathLst>
              <a:path h="1307857" w="3113948">
                <a:moveTo>
                  <a:pt x="0" y="0"/>
                </a:moveTo>
                <a:lnTo>
                  <a:pt x="3113948" y="0"/>
                </a:lnTo>
                <a:lnTo>
                  <a:pt x="3113948" y="1307858"/>
                </a:lnTo>
                <a:lnTo>
                  <a:pt x="0" y="130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 descr="Obsah obrázku logo  Popis se vygeneroval automaticky."/>
          <p:cNvSpPr/>
          <p:nvPr/>
        </p:nvSpPr>
        <p:spPr>
          <a:xfrm flipH="false" flipV="false" rot="0">
            <a:off x="11424659" y="8604371"/>
            <a:ext cx="6458559" cy="1307857"/>
          </a:xfrm>
          <a:custGeom>
            <a:avLst/>
            <a:gdLst/>
            <a:ahLst/>
            <a:cxnLst/>
            <a:rect r="r" b="b" t="t" l="l"/>
            <a:pathLst>
              <a:path h="1307857" w="6458559">
                <a:moveTo>
                  <a:pt x="0" y="0"/>
                </a:moveTo>
                <a:lnTo>
                  <a:pt x="6458559" y="0"/>
                </a:lnTo>
                <a:lnTo>
                  <a:pt x="6458559" y="1307858"/>
                </a:lnTo>
                <a:lnTo>
                  <a:pt x="0" y="1307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" t="0" r="-62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089106"/>
            <a:ext cx="8305860" cy="1838501"/>
            <a:chOff x="0" y="0"/>
            <a:chExt cx="2983512" cy="660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83512" cy="660400"/>
            </a:xfrm>
            <a:custGeom>
              <a:avLst/>
              <a:gdLst/>
              <a:ahLst/>
              <a:cxnLst/>
              <a:rect r="r" b="b" t="t" l="l"/>
              <a:pathLst>
                <a:path h="660400" w="2983512">
                  <a:moveTo>
                    <a:pt x="28590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9052" y="0"/>
                  </a:lnTo>
                  <a:cubicBezTo>
                    <a:pt x="2927632" y="0"/>
                    <a:pt x="2983512" y="55880"/>
                    <a:pt x="2983512" y="124460"/>
                  </a:cubicBezTo>
                  <a:lnTo>
                    <a:pt x="2983512" y="535940"/>
                  </a:lnTo>
                  <a:cubicBezTo>
                    <a:pt x="2983512" y="604520"/>
                    <a:pt x="2927632" y="660400"/>
                    <a:pt x="285905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144000" y="3528455"/>
            <a:ext cx="8305860" cy="1838501"/>
            <a:chOff x="0" y="0"/>
            <a:chExt cx="2983512" cy="66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83512" cy="660400"/>
            </a:xfrm>
            <a:custGeom>
              <a:avLst/>
              <a:gdLst/>
              <a:ahLst/>
              <a:cxnLst/>
              <a:rect r="r" b="b" t="t" l="l"/>
              <a:pathLst>
                <a:path h="660400" w="2983512">
                  <a:moveTo>
                    <a:pt x="28590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9052" y="0"/>
                  </a:lnTo>
                  <a:cubicBezTo>
                    <a:pt x="2927632" y="0"/>
                    <a:pt x="2983512" y="55880"/>
                    <a:pt x="2983512" y="124460"/>
                  </a:cubicBezTo>
                  <a:lnTo>
                    <a:pt x="2983512" y="535940"/>
                  </a:lnTo>
                  <a:cubicBezTo>
                    <a:pt x="2983512" y="604520"/>
                    <a:pt x="2927632" y="660400"/>
                    <a:pt x="285905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144000" y="5770178"/>
            <a:ext cx="8305860" cy="1838501"/>
            <a:chOff x="0" y="0"/>
            <a:chExt cx="2983512" cy="660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983512" cy="660400"/>
            </a:xfrm>
            <a:custGeom>
              <a:avLst/>
              <a:gdLst/>
              <a:ahLst/>
              <a:cxnLst/>
              <a:rect r="r" b="b" t="t" l="l"/>
              <a:pathLst>
                <a:path h="660400" w="2983512">
                  <a:moveTo>
                    <a:pt x="28590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9052" y="0"/>
                  </a:lnTo>
                  <a:cubicBezTo>
                    <a:pt x="2927632" y="0"/>
                    <a:pt x="2983512" y="55880"/>
                    <a:pt x="2983512" y="124460"/>
                  </a:cubicBezTo>
                  <a:lnTo>
                    <a:pt x="2983512" y="535940"/>
                  </a:lnTo>
                  <a:cubicBezTo>
                    <a:pt x="2983512" y="604520"/>
                    <a:pt x="2927632" y="660400"/>
                    <a:pt x="285905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144000" y="8008728"/>
            <a:ext cx="8305860" cy="1838501"/>
            <a:chOff x="0" y="0"/>
            <a:chExt cx="2983512" cy="660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983512" cy="660400"/>
            </a:xfrm>
            <a:custGeom>
              <a:avLst/>
              <a:gdLst/>
              <a:ahLst/>
              <a:cxnLst/>
              <a:rect r="r" b="b" t="t" l="l"/>
              <a:pathLst>
                <a:path h="660400" w="2983512">
                  <a:moveTo>
                    <a:pt x="28590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9052" y="0"/>
                  </a:lnTo>
                  <a:cubicBezTo>
                    <a:pt x="2927632" y="0"/>
                    <a:pt x="2983512" y="55880"/>
                    <a:pt x="2983512" y="124460"/>
                  </a:cubicBezTo>
                  <a:lnTo>
                    <a:pt x="2983512" y="535940"/>
                  </a:lnTo>
                  <a:cubicBezTo>
                    <a:pt x="2983512" y="604520"/>
                    <a:pt x="2927632" y="660400"/>
                    <a:pt x="285905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93271" y="3528455"/>
            <a:ext cx="8305860" cy="1838501"/>
            <a:chOff x="0" y="0"/>
            <a:chExt cx="2983512" cy="660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983512" cy="660400"/>
            </a:xfrm>
            <a:custGeom>
              <a:avLst/>
              <a:gdLst/>
              <a:ahLst/>
              <a:cxnLst/>
              <a:rect r="r" b="b" t="t" l="l"/>
              <a:pathLst>
                <a:path h="660400" w="2983512">
                  <a:moveTo>
                    <a:pt x="28590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9052" y="0"/>
                  </a:lnTo>
                  <a:cubicBezTo>
                    <a:pt x="2927632" y="0"/>
                    <a:pt x="2983512" y="55880"/>
                    <a:pt x="2983512" y="124460"/>
                  </a:cubicBezTo>
                  <a:lnTo>
                    <a:pt x="2983512" y="535940"/>
                  </a:lnTo>
                  <a:cubicBezTo>
                    <a:pt x="2983512" y="604520"/>
                    <a:pt x="2927632" y="660400"/>
                    <a:pt x="285905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293271" y="5770178"/>
            <a:ext cx="8305860" cy="1838501"/>
            <a:chOff x="0" y="0"/>
            <a:chExt cx="2983512" cy="660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983512" cy="660400"/>
            </a:xfrm>
            <a:custGeom>
              <a:avLst/>
              <a:gdLst/>
              <a:ahLst/>
              <a:cxnLst/>
              <a:rect r="r" b="b" t="t" l="l"/>
              <a:pathLst>
                <a:path h="660400" w="2983512">
                  <a:moveTo>
                    <a:pt x="28590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9052" y="0"/>
                  </a:lnTo>
                  <a:cubicBezTo>
                    <a:pt x="2927632" y="0"/>
                    <a:pt x="2983512" y="55880"/>
                    <a:pt x="2983512" y="124460"/>
                  </a:cubicBezTo>
                  <a:lnTo>
                    <a:pt x="2983512" y="535940"/>
                  </a:lnTo>
                  <a:cubicBezTo>
                    <a:pt x="2983512" y="604520"/>
                    <a:pt x="2927632" y="660400"/>
                    <a:pt x="285905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93271" y="8008728"/>
            <a:ext cx="8305860" cy="1838501"/>
            <a:chOff x="0" y="0"/>
            <a:chExt cx="2983512" cy="6604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983512" cy="660400"/>
            </a:xfrm>
            <a:custGeom>
              <a:avLst/>
              <a:gdLst/>
              <a:ahLst/>
              <a:cxnLst/>
              <a:rect r="r" b="b" t="t" l="l"/>
              <a:pathLst>
                <a:path h="660400" w="2983512">
                  <a:moveTo>
                    <a:pt x="28590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9052" y="0"/>
                  </a:lnTo>
                  <a:cubicBezTo>
                    <a:pt x="2927632" y="0"/>
                    <a:pt x="2983512" y="55880"/>
                    <a:pt x="2983512" y="124460"/>
                  </a:cubicBezTo>
                  <a:lnTo>
                    <a:pt x="2983512" y="535940"/>
                  </a:lnTo>
                  <a:cubicBezTo>
                    <a:pt x="2983512" y="604520"/>
                    <a:pt x="2927632" y="660400"/>
                    <a:pt x="2859052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7" id="17"/>
          <p:cNvSpPr/>
          <p:nvPr/>
        </p:nvSpPr>
        <p:spPr>
          <a:xfrm flipH="true" flipV="false" rot="0">
            <a:off x="293271" y="5881306"/>
            <a:ext cx="6176060" cy="4114800"/>
          </a:xfrm>
          <a:custGeom>
            <a:avLst/>
            <a:gdLst/>
            <a:ahLst/>
            <a:cxnLst/>
            <a:rect r="r" b="b" t="t" l="l"/>
            <a:pathLst>
              <a:path h="4114800" w="6176060">
                <a:moveTo>
                  <a:pt x="6176060" y="0"/>
                </a:moveTo>
                <a:lnTo>
                  <a:pt x="0" y="0"/>
                </a:lnTo>
                <a:lnTo>
                  <a:pt x="0" y="4114800"/>
                </a:lnTo>
                <a:lnTo>
                  <a:pt x="6176060" y="4114800"/>
                </a:lnTo>
                <a:lnTo>
                  <a:pt x="617606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471227" y="6175783"/>
            <a:ext cx="1061139" cy="1059391"/>
          </a:xfrm>
          <a:custGeom>
            <a:avLst/>
            <a:gdLst/>
            <a:ahLst/>
            <a:cxnLst/>
            <a:rect r="r" b="b" t="t" l="l"/>
            <a:pathLst>
              <a:path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471227" y="8398283"/>
            <a:ext cx="1061139" cy="1059391"/>
          </a:xfrm>
          <a:custGeom>
            <a:avLst/>
            <a:gdLst/>
            <a:ahLst/>
            <a:cxnLst/>
            <a:rect r="r" b="b" t="t" l="l"/>
            <a:pathLst>
              <a:path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71227" y="3918010"/>
            <a:ext cx="1061139" cy="1059391"/>
          </a:xfrm>
          <a:custGeom>
            <a:avLst/>
            <a:gdLst/>
            <a:ahLst/>
            <a:cxnLst/>
            <a:rect r="r" b="b" t="t" l="l"/>
            <a:pathLst>
              <a:path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471227" y="1478661"/>
            <a:ext cx="1061139" cy="1059391"/>
          </a:xfrm>
          <a:custGeom>
            <a:avLst/>
            <a:gdLst/>
            <a:ahLst/>
            <a:cxnLst/>
            <a:rect r="r" b="b" t="t" l="l"/>
            <a:pathLst>
              <a:path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56046" y="3918010"/>
            <a:ext cx="1061139" cy="1059391"/>
          </a:xfrm>
          <a:custGeom>
            <a:avLst/>
            <a:gdLst/>
            <a:ahLst/>
            <a:cxnLst/>
            <a:rect r="r" b="b" t="t" l="l"/>
            <a:pathLst>
              <a:path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56046" y="6271831"/>
            <a:ext cx="1061139" cy="1059391"/>
          </a:xfrm>
          <a:custGeom>
            <a:avLst/>
            <a:gdLst/>
            <a:ahLst/>
            <a:cxnLst/>
            <a:rect r="r" b="b" t="t" l="l"/>
            <a:pathLst>
              <a:path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56046" y="8398283"/>
            <a:ext cx="1061139" cy="1059391"/>
          </a:xfrm>
          <a:custGeom>
            <a:avLst/>
            <a:gdLst/>
            <a:ahLst/>
            <a:cxnLst/>
            <a:rect r="r" b="b" t="t" l="l"/>
            <a:pathLst>
              <a:path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93271" y="742095"/>
            <a:ext cx="8305860" cy="278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699"/>
              </a:lnSpc>
            </a:pPr>
            <a:r>
              <a:rPr lang="en-US" sz="10699">
                <a:solidFill>
                  <a:srgbClr val="FFBD59"/>
                </a:solidFill>
                <a:latin typeface="Croogla Bold"/>
              </a:rPr>
              <a:t>Obsah Prezentace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957466" y="6495456"/>
            <a:ext cx="6368121" cy="672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FBD59"/>
                </a:solidFill>
                <a:latin typeface="Croogla"/>
              </a:rPr>
              <a:t>Trvání pobytu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957466" y="4141635"/>
            <a:ext cx="6368121" cy="672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FBD59"/>
                </a:solidFill>
                <a:latin typeface="Croogla"/>
              </a:rPr>
              <a:t>Místo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891179" y="4141635"/>
            <a:ext cx="6368121" cy="672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FBD59"/>
                </a:solidFill>
                <a:latin typeface="Croogla"/>
              </a:rPr>
              <a:t>Náplň stáže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957466" y="8621908"/>
            <a:ext cx="6368121" cy="672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FBD59"/>
                </a:solidFill>
                <a:latin typeface="Croogla"/>
              </a:rPr>
              <a:t>Firma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710484" y="1702286"/>
            <a:ext cx="6368121" cy="672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BD59"/>
                </a:solidFill>
                <a:latin typeface="Croogla"/>
              </a:rPr>
              <a:t>Organizační struktura firmy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770491" y="6495456"/>
            <a:ext cx="6368121" cy="672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FBD59"/>
                </a:solidFill>
                <a:latin typeface="Croogla"/>
              </a:rPr>
              <a:t>Volnočasové aktivity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710484" y="8621908"/>
            <a:ext cx="6368121" cy="672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FFBD59"/>
                </a:solidFill>
                <a:latin typeface="Croogla"/>
              </a:rPr>
              <a:t>Přínos ze stáže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35096" y="3651732"/>
            <a:ext cx="503039" cy="142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roogla"/>
              </a:rPr>
              <a:t>3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09081" y="6005553"/>
            <a:ext cx="555069" cy="2877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roogla"/>
              </a:rPr>
              <a:t>5</a:t>
            </a:r>
          </a:p>
          <a:p>
            <a:pPr algn="ctr">
              <a:lnSpc>
                <a:spcPts val="11479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919499" y="8132006"/>
            <a:ext cx="534233" cy="142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roogla"/>
              </a:rPr>
              <a:t>6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741407" y="1212384"/>
            <a:ext cx="520779" cy="142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roogla"/>
              </a:rPr>
              <a:t>7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715927" y="3651732"/>
            <a:ext cx="571738" cy="2877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roogla"/>
              </a:rPr>
              <a:t>8</a:t>
            </a:r>
          </a:p>
          <a:p>
            <a:pPr algn="ctr">
              <a:lnSpc>
                <a:spcPts val="11479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9555014" y="5893455"/>
            <a:ext cx="893564" cy="142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roogla"/>
              </a:rPr>
              <a:t>11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511318" y="8132006"/>
            <a:ext cx="980956" cy="2877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000000"/>
                </a:solidFill>
                <a:latin typeface="Croogla"/>
              </a:rPr>
              <a:t>16</a:t>
            </a:r>
          </a:p>
          <a:p>
            <a:pPr algn="ctr">
              <a:lnSpc>
                <a:spcPts val="11479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0800000">
            <a:off x="12111940" y="0"/>
            <a:ext cx="6176060" cy="4114800"/>
          </a:xfrm>
          <a:custGeom>
            <a:avLst/>
            <a:gdLst/>
            <a:ahLst/>
            <a:cxnLst/>
            <a:rect r="r" b="b" t="t" l="l"/>
            <a:pathLst>
              <a:path h="4114800" w="6176060">
                <a:moveTo>
                  <a:pt x="6176060" y="0"/>
                </a:moveTo>
                <a:lnTo>
                  <a:pt x="0" y="0"/>
                </a:lnTo>
                <a:lnTo>
                  <a:pt x="0" y="4114800"/>
                </a:lnTo>
                <a:lnTo>
                  <a:pt x="6176060" y="4114800"/>
                </a:lnTo>
                <a:lnTo>
                  <a:pt x="617606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8243" y="388517"/>
            <a:ext cx="18071514" cy="220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BD59"/>
                </a:solidFill>
                <a:latin typeface="Croogla Bold"/>
              </a:rPr>
              <a:t>Místo</a:t>
            </a:r>
          </a:p>
          <a:p>
            <a:pPr algn="ctr" marL="0" indent="0" lvl="0">
              <a:lnSpc>
                <a:spcPts val="8640"/>
              </a:lnSpc>
            </a:pPr>
            <a:r>
              <a:rPr lang="en-US" sz="7200">
                <a:solidFill>
                  <a:srgbClr val="FFBD59"/>
                </a:solidFill>
                <a:latin typeface="Croogla Bold"/>
              </a:rPr>
              <a:t> Barcelona v Katalánsku (Španelsku)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465934" y="2531642"/>
            <a:ext cx="7996183" cy="2790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25"/>
              </a:lnSpc>
            </a:pPr>
            <a:r>
              <a:rPr lang="en-US" sz="5250">
                <a:solidFill>
                  <a:srgbClr val="FFBD59"/>
                </a:solidFill>
                <a:latin typeface="Croogla"/>
              </a:rPr>
              <a:t>obyvatelstelstvo: 1,6 mil.</a:t>
            </a:r>
          </a:p>
          <a:p>
            <a:pPr algn="just">
              <a:lnSpc>
                <a:spcPts val="7875"/>
              </a:lnSpc>
            </a:pPr>
            <a:r>
              <a:rPr lang="en-US" sz="5250">
                <a:solidFill>
                  <a:srgbClr val="FFBD59"/>
                </a:solidFill>
                <a:latin typeface="Croogla"/>
              </a:rPr>
              <a:t>r</a:t>
            </a:r>
            <a:r>
              <a:rPr lang="en-US" sz="5250">
                <a:solidFill>
                  <a:srgbClr val="FFBD59"/>
                </a:solidFill>
                <a:latin typeface="Croogla"/>
              </a:rPr>
              <a:t>ozloha: 101,9</a:t>
            </a:r>
          </a:p>
          <a:p>
            <a:pPr algn="just">
              <a:lnSpc>
                <a:spcPts val="7875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-99224" y="2569742"/>
            <a:ext cx="8213072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7"/>
              </a:lnSpc>
            </a:pPr>
            <a:r>
              <a:rPr lang="en-US" sz="5839">
                <a:solidFill>
                  <a:srgbClr val="FFBD59"/>
                </a:solidFill>
                <a:latin typeface="Croogla Bold"/>
              </a:rPr>
              <a:t>Základní informace: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859103" y="3477170"/>
            <a:ext cx="1450235" cy="676776"/>
            <a:chOff x="0" y="0"/>
            <a:chExt cx="1933647" cy="90236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33647" cy="902368"/>
            </a:xfrm>
            <a:custGeom>
              <a:avLst/>
              <a:gdLst/>
              <a:ahLst/>
              <a:cxnLst/>
              <a:rect r="r" b="b" t="t" l="l"/>
              <a:pathLst>
                <a:path h="902368" w="1933647">
                  <a:moveTo>
                    <a:pt x="0" y="0"/>
                  </a:moveTo>
                  <a:lnTo>
                    <a:pt x="1933647" y="0"/>
                  </a:lnTo>
                  <a:lnTo>
                    <a:pt x="1933647" y="902368"/>
                  </a:lnTo>
                  <a:lnTo>
                    <a:pt x="0" y="902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-1566115" y="6493348"/>
            <a:ext cx="18441466" cy="160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BD59"/>
                </a:solidFill>
                <a:latin typeface="Croogla"/>
              </a:rPr>
              <a:t>Doprava: V Barceloně se pohybujete metrem, autobusy, </a:t>
            </a:r>
          </a:p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BD59"/>
                </a:solidFill>
                <a:latin typeface="Croogla"/>
              </a:rPr>
              <a:t>tramvajemi, vlaky a také na kole.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122" y="4548024"/>
            <a:ext cx="18179757" cy="1607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BD59"/>
                </a:solidFill>
                <a:latin typeface="Croogla"/>
              </a:rPr>
              <a:t>Kultura: Barcelona je městem, kde je historie a moderní technologie. Je to živá mozaika kultury, historie, umění a gastronomie.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531964" y="8438671"/>
            <a:ext cx="17791264" cy="160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FFBD59"/>
                </a:solidFill>
                <a:latin typeface="Croogla"/>
              </a:rPr>
              <a:t>Příroda: Je tu spousta parků, zahrad, moře, míst k odpočinku,</a:t>
            </a:r>
          </a:p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BD59"/>
                </a:solidFill>
                <a:latin typeface="Croogla"/>
              </a:rPr>
              <a:t>krasných výhledů na celé město a místa ke sportovní aktivitě.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152177" y="2787312"/>
            <a:ext cx="13867858" cy="13867858"/>
          </a:xfrm>
          <a:custGeom>
            <a:avLst/>
            <a:gdLst/>
            <a:ahLst/>
            <a:cxnLst/>
            <a:rect r="r" b="b" t="t" l="l"/>
            <a:pathLst>
              <a:path h="13867858" w="13867858">
                <a:moveTo>
                  <a:pt x="0" y="0"/>
                </a:moveTo>
                <a:lnTo>
                  <a:pt x="13867858" y="0"/>
                </a:lnTo>
                <a:lnTo>
                  <a:pt x="13867858" y="13867857"/>
                </a:lnTo>
                <a:lnTo>
                  <a:pt x="0" y="13867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00097" y="-3632307"/>
            <a:ext cx="8775807" cy="8775807"/>
          </a:xfrm>
          <a:custGeom>
            <a:avLst/>
            <a:gdLst/>
            <a:ahLst/>
            <a:cxnLst/>
            <a:rect r="r" b="b" t="t" l="l"/>
            <a:pathLst>
              <a:path h="8775807" w="8775807">
                <a:moveTo>
                  <a:pt x="0" y="0"/>
                </a:moveTo>
                <a:lnTo>
                  <a:pt x="8775806" y="0"/>
                </a:lnTo>
                <a:lnTo>
                  <a:pt x="8775806" y="8775807"/>
                </a:lnTo>
                <a:lnTo>
                  <a:pt x="0" y="8775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3821" y="221047"/>
            <a:ext cx="17500358" cy="9844906"/>
          </a:xfrm>
          <a:custGeom>
            <a:avLst/>
            <a:gdLst/>
            <a:ahLst/>
            <a:cxnLst/>
            <a:rect r="r" b="b" t="t" l="l"/>
            <a:pathLst>
              <a:path h="9844906" w="17500358">
                <a:moveTo>
                  <a:pt x="0" y="0"/>
                </a:moveTo>
                <a:lnTo>
                  <a:pt x="17500358" y="0"/>
                </a:lnTo>
                <a:lnTo>
                  <a:pt x="17500358" y="9844906"/>
                </a:lnTo>
                <a:lnTo>
                  <a:pt x="0" y="9844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225" t="0" r="-14786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65934" y="4971086"/>
            <a:ext cx="8678682" cy="5988371"/>
          </a:xfrm>
          <a:custGeom>
            <a:avLst/>
            <a:gdLst/>
            <a:ahLst/>
            <a:cxnLst/>
            <a:rect r="r" b="b" t="t" l="l"/>
            <a:pathLst>
              <a:path h="5988371" w="8678682">
                <a:moveTo>
                  <a:pt x="0" y="0"/>
                </a:moveTo>
                <a:lnTo>
                  <a:pt x="8678682" y="0"/>
                </a:lnTo>
                <a:lnTo>
                  <a:pt x="8678682" y="5988371"/>
                </a:lnTo>
                <a:lnTo>
                  <a:pt x="0" y="598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800376"/>
            <a:ext cx="8305860" cy="2578002"/>
            <a:chOff x="0" y="0"/>
            <a:chExt cx="2127691" cy="66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01875" y="1401950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794617" y="835936"/>
            <a:ext cx="8305860" cy="2578002"/>
            <a:chOff x="0" y="0"/>
            <a:chExt cx="2127691" cy="660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7691" cy="660400"/>
            </a:xfrm>
            <a:custGeom>
              <a:avLst/>
              <a:gdLst/>
              <a:ahLst/>
              <a:cxnLst/>
              <a:rect r="r" b="b" t="t" l="l"/>
              <a:pathLst>
                <a:path h="660400" w="2127691">
                  <a:moveTo>
                    <a:pt x="200323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03231" y="0"/>
                  </a:lnTo>
                  <a:cubicBezTo>
                    <a:pt x="2071811" y="0"/>
                    <a:pt x="2127691" y="55880"/>
                    <a:pt x="2127691" y="124460"/>
                  </a:cubicBezTo>
                  <a:lnTo>
                    <a:pt x="2127691" y="535940"/>
                  </a:lnTo>
                  <a:cubicBezTo>
                    <a:pt x="2127691" y="604520"/>
                    <a:pt x="2071811" y="660400"/>
                    <a:pt x="2003231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377373" y="1401950"/>
            <a:ext cx="1377121" cy="1374853"/>
          </a:xfrm>
          <a:custGeom>
            <a:avLst/>
            <a:gdLst/>
            <a:ahLst/>
            <a:cxnLst/>
            <a:rect r="r" b="b" t="t" l="l"/>
            <a:pathLst>
              <a:path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14" t="-24403" r="-23476" b="-23831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755090" y="3708406"/>
            <a:ext cx="5862363" cy="6028476"/>
            <a:chOff x="0" y="0"/>
            <a:chExt cx="1531073" cy="15744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31073" cy="1574457"/>
            </a:xfrm>
            <a:custGeom>
              <a:avLst/>
              <a:gdLst/>
              <a:ahLst/>
              <a:cxnLst/>
              <a:rect r="r" b="b" t="t" l="l"/>
              <a:pathLst>
                <a:path h="1574457" w="1531073">
                  <a:moveTo>
                    <a:pt x="1406613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613" y="0"/>
                  </a:lnTo>
                  <a:cubicBezTo>
                    <a:pt x="1475193" y="0"/>
                    <a:pt x="1531073" y="55880"/>
                    <a:pt x="1531073" y="124460"/>
                  </a:cubicBezTo>
                  <a:lnTo>
                    <a:pt x="1531073" y="1449997"/>
                  </a:lnTo>
                  <a:cubicBezTo>
                    <a:pt x="1531073" y="1518577"/>
                    <a:pt x="1475193" y="1574457"/>
                    <a:pt x="1406613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2698659" y="3957999"/>
            <a:ext cx="3975226" cy="5525895"/>
          </a:xfrm>
          <a:custGeom>
            <a:avLst/>
            <a:gdLst/>
            <a:ahLst/>
            <a:cxnLst/>
            <a:rect r="r" b="b" t="t" l="l"/>
            <a:pathLst>
              <a:path h="5525895" w="3975226">
                <a:moveTo>
                  <a:pt x="0" y="0"/>
                </a:moveTo>
                <a:lnTo>
                  <a:pt x="3975226" y="0"/>
                </a:lnTo>
                <a:lnTo>
                  <a:pt x="3975226" y="5525894"/>
                </a:lnTo>
                <a:lnTo>
                  <a:pt x="0" y="55258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28" t="0" r="-2128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969524" y="3706708"/>
            <a:ext cx="5862363" cy="6028476"/>
            <a:chOff x="0" y="0"/>
            <a:chExt cx="1531073" cy="157445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31073" cy="1574457"/>
            </a:xfrm>
            <a:custGeom>
              <a:avLst/>
              <a:gdLst/>
              <a:ahLst/>
              <a:cxnLst/>
              <a:rect r="r" b="b" t="t" l="l"/>
              <a:pathLst>
                <a:path h="1574457" w="1531073">
                  <a:moveTo>
                    <a:pt x="1406613" y="1574457"/>
                  </a:moveTo>
                  <a:lnTo>
                    <a:pt x="124460" y="1574457"/>
                  </a:lnTo>
                  <a:cubicBezTo>
                    <a:pt x="55880" y="1574457"/>
                    <a:pt x="0" y="1518577"/>
                    <a:pt x="0" y="14499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613" y="0"/>
                  </a:lnTo>
                  <a:cubicBezTo>
                    <a:pt x="1475193" y="0"/>
                    <a:pt x="1531073" y="55880"/>
                    <a:pt x="1531073" y="124460"/>
                  </a:cubicBezTo>
                  <a:lnTo>
                    <a:pt x="1531073" y="1449997"/>
                  </a:lnTo>
                  <a:cubicBezTo>
                    <a:pt x="1531073" y="1518577"/>
                    <a:pt x="1475193" y="1574457"/>
                    <a:pt x="1406613" y="1574457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640364" y="3957999"/>
            <a:ext cx="4614366" cy="5525895"/>
          </a:xfrm>
          <a:custGeom>
            <a:avLst/>
            <a:gdLst/>
            <a:ahLst/>
            <a:cxnLst/>
            <a:rect r="r" b="b" t="t" l="l"/>
            <a:pathLst>
              <a:path h="5525895" w="4614366">
                <a:moveTo>
                  <a:pt x="0" y="0"/>
                </a:moveTo>
                <a:lnTo>
                  <a:pt x="4614366" y="0"/>
                </a:lnTo>
                <a:lnTo>
                  <a:pt x="4614366" y="5525894"/>
                </a:lnTo>
                <a:lnTo>
                  <a:pt x="0" y="5525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516" r="0" b="-6822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255378" y="915262"/>
            <a:ext cx="6005839" cy="240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5300">
                <a:solidFill>
                  <a:srgbClr val="FFBD59"/>
                </a:solidFill>
                <a:latin typeface="Croogla Bold"/>
              </a:rPr>
              <a:t>Doba pobytu: 19/05/2024</a:t>
            </a:r>
          </a:p>
          <a:p>
            <a:pPr algn="l" marL="0" indent="0" lvl="0">
              <a:lnSpc>
                <a:spcPts val="6360"/>
              </a:lnSpc>
            </a:pPr>
            <a:r>
              <a:rPr lang="en-US" sz="5300">
                <a:solidFill>
                  <a:srgbClr val="FFBD59"/>
                </a:solidFill>
                <a:latin typeface="Croogla Bold"/>
              </a:rPr>
              <a:t>08/06/2024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18911" y="1672499"/>
            <a:ext cx="1543050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Croogla Bold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94409" y="1672499"/>
            <a:ext cx="1543050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Croogla Bold"/>
              </a:rPr>
              <a:t>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837459" y="1019175"/>
            <a:ext cx="6263018" cy="240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5300">
                <a:solidFill>
                  <a:srgbClr val="FFBD59"/>
                </a:solidFill>
                <a:latin typeface="Croogla Bold"/>
              </a:rPr>
              <a:t>Místo pobytu:</a:t>
            </a:r>
          </a:p>
          <a:p>
            <a:pPr algn="l" marL="0" indent="0" lvl="0">
              <a:lnSpc>
                <a:spcPts val="6360"/>
              </a:lnSpc>
            </a:pPr>
            <a:r>
              <a:rPr lang="en-US" sz="5300">
                <a:solidFill>
                  <a:srgbClr val="FFBD59"/>
                </a:solidFill>
                <a:latin typeface="Croogla Bold"/>
              </a:rPr>
              <a:t>Residencia  Universitaria SIL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0144931" y="7215180"/>
            <a:ext cx="8512998" cy="4086239"/>
          </a:xfrm>
          <a:custGeom>
            <a:avLst/>
            <a:gdLst/>
            <a:ahLst/>
            <a:cxnLst/>
            <a:rect r="r" b="b" t="t" l="l"/>
            <a:pathLst>
              <a:path h="4086239" w="8512998">
                <a:moveTo>
                  <a:pt x="8512998" y="0"/>
                </a:moveTo>
                <a:lnTo>
                  <a:pt x="0" y="0"/>
                </a:lnTo>
                <a:lnTo>
                  <a:pt x="0" y="4086240"/>
                </a:lnTo>
                <a:lnTo>
                  <a:pt x="8512998" y="4086240"/>
                </a:lnTo>
                <a:lnTo>
                  <a:pt x="851299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160860" y="261138"/>
            <a:ext cx="3966280" cy="1826576"/>
          </a:xfrm>
          <a:custGeom>
            <a:avLst/>
            <a:gdLst/>
            <a:ahLst/>
            <a:cxnLst/>
            <a:rect r="r" b="b" t="t" l="l"/>
            <a:pathLst>
              <a:path h="1826576" w="3966280">
                <a:moveTo>
                  <a:pt x="0" y="0"/>
                </a:moveTo>
                <a:lnTo>
                  <a:pt x="3966280" y="0"/>
                </a:lnTo>
                <a:lnTo>
                  <a:pt x="3966280" y="1826576"/>
                </a:lnTo>
                <a:lnTo>
                  <a:pt x="0" y="1826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967990"/>
            <a:ext cx="7811157" cy="665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FFBD59"/>
                </a:solidFill>
                <a:latin typeface="Croogla"/>
              </a:rPr>
              <a:t>První zkušenost s teamem Attika Fitness, byl přijemný, už jsme si sedli od začátku.</a:t>
            </a:r>
          </a:p>
          <a:p>
            <a:pPr algn="l">
              <a:lnSpc>
                <a:spcPts val="3779"/>
              </a:lnSpc>
            </a:pPr>
          </a:p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FFBD59"/>
                </a:solidFill>
                <a:latin typeface="Croogla"/>
              </a:rPr>
              <a:t>Prostor je velice pěkný, praktický a čistý. </a:t>
            </a:r>
          </a:p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FFBD59"/>
                </a:solidFill>
                <a:latin typeface="Croogla"/>
              </a:rPr>
              <a:t>Má pozitivní vibe. Attika Fitness je holisticky zameřený gym, nejsou jako každý komerční gym. Jejich služby jsou zaměřené více na zdraví, správné provedení cviků a dlouhověkost člověka(klienta). </a:t>
            </a:r>
          </a:p>
          <a:p>
            <a:pPr algn="l">
              <a:lnSpc>
                <a:spcPts val="3779"/>
              </a:lnSpc>
            </a:pPr>
          </a:p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FFBD59"/>
                </a:solidFill>
                <a:latin typeface="Croogla"/>
              </a:rPr>
              <a:t>Po absolvování tréninků v Attika Fitness, jsem získal, kondičku tak mobilu a flexibilu. Plus jsem dostal vědomosti, jak se vede trénink. </a:t>
            </a:r>
          </a:p>
          <a:p>
            <a:pPr algn="l" marL="0" indent="0" lvl="0">
              <a:lnSpc>
                <a:spcPts val="3779"/>
              </a:lnSpc>
            </a:pPr>
            <a:r>
              <a:rPr lang="en-US" sz="2700">
                <a:solidFill>
                  <a:srgbClr val="FFBD59"/>
                </a:solidFill>
                <a:latin typeface="Croogla"/>
              </a:rPr>
              <a:t>Způsob přemýšlení podnikatele ve fitness branži.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03885"/>
            <a:ext cx="5876093" cy="973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</a:pPr>
            <a:r>
              <a:rPr lang="en-US" sz="7200">
                <a:solidFill>
                  <a:srgbClr val="FFBD59"/>
                </a:solidFill>
                <a:latin typeface="Croogla Bold"/>
              </a:rPr>
              <a:t>Firma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144931" y="1530819"/>
            <a:ext cx="7114369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BD59"/>
                </a:solidFill>
                <a:latin typeface="Croogla"/>
              </a:rPr>
              <a:t>Slova od firmy</a:t>
            </a:r>
          </a:p>
          <a:p>
            <a:pPr algn="ctr">
              <a:lnSpc>
                <a:spcPts val="447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144931" y="2939415"/>
            <a:ext cx="7811157" cy="617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Attika VISION</a:t>
            </a: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To inspire, educate and encourage humans</a:t>
            </a: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to strive towards better health</a:t>
            </a: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with love &amp; kindness! And have fun doing it!</a:t>
            </a:r>
          </a:p>
          <a:p>
            <a:pPr algn="l">
              <a:lnSpc>
                <a:spcPts val="3779"/>
              </a:lnSpc>
            </a:pP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Attika PURPOSE</a:t>
            </a: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To get people FIT, STRONG, HAPPY &amp; HEALTHY.</a:t>
            </a:r>
          </a:p>
          <a:p>
            <a:pPr algn="l">
              <a:lnSpc>
                <a:spcPts val="3779"/>
              </a:lnSpc>
            </a:pP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Attika MISSION</a:t>
            </a: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To create a true sense of community, </a:t>
            </a:r>
          </a:p>
          <a:p>
            <a:pPr algn="l">
              <a:lnSpc>
                <a:spcPts val="3779"/>
              </a:lnSpc>
            </a:pPr>
            <a:r>
              <a:rPr lang="en-US" sz="2700" spc="-5">
                <a:solidFill>
                  <a:srgbClr val="FFBD59"/>
                </a:solidFill>
                <a:latin typeface="Croogla"/>
              </a:rPr>
              <a:t>in which everyone feels safe, connected and able to learn &amp; grow.</a:t>
            </a:r>
          </a:p>
          <a:p>
            <a:pPr algn="l" marL="0" indent="0" lvl="0">
              <a:lnSpc>
                <a:spcPts val="377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530819"/>
            <a:ext cx="7114369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BD59"/>
                </a:solidFill>
                <a:latin typeface="Croogla"/>
              </a:rPr>
              <a:t>Můj pohled na firmu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547207" y="3464811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5"/>
                </a:lnTo>
                <a:lnTo>
                  <a:pt x="0" y="12182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274096" y="1432997"/>
            <a:ext cx="3102723" cy="2996927"/>
            <a:chOff x="0" y="0"/>
            <a:chExt cx="1780833" cy="172011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80834" cy="1720111"/>
            </a:xfrm>
            <a:custGeom>
              <a:avLst/>
              <a:gdLst/>
              <a:ahLst/>
              <a:cxnLst/>
              <a:rect r="r" b="b" t="t" l="l"/>
              <a:pathLst>
                <a:path h="1720111" w="1780834">
                  <a:moveTo>
                    <a:pt x="1656374" y="1720111"/>
                  </a:moveTo>
                  <a:lnTo>
                    <a:pt x="124460" y="1720111"/>
                  </a:lnTo>
                  <a:cubicBezTo>
                    <a:pt x="55880" y="1720111"/>
                    <a:pt x="0" y="1664231"/>
                    <a:pt x="0" y="1595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56374" y="0"/>
                  </a:lnTo>
                  <a:cubicBezTo>
                    <a:pt x="1724954" y="0"/>
                    <a:pt x="1780834" y="55880"/>
                    <a:pt x="1780834" y="124460"/>
                  </a:cubicBezTo>
                  <a:lnTo>
                    <a:pt x="1780834" y="1595652"/>
                  </a:lnTo>
                  <a:cubicBezTo>
                    <a:pt x="1780834" y="1664231"/>
                    <a:pt x="1724954" y="1720111"/>
                    <a:pt x="1656374" y="172011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2088237">
            <a:off x="13314356" y="-6250170"/>
            <a:ext cx="12294563" cy="12182794"/>
          </a:xfrm>
          <a:custGeom>
            <a:avLst/>
            <a:gdLst/>
            <a:ahLst/>
            <a:cxnLst/>
            <a:rect r="r" b="b" t="t" l="l"/>
            <a:pathLst>
              <a:path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4"/>
                </a:lnTo>
                <a:lnTo>
                  <a:pt x="0" y="1218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811821" y="4316912"/>
            <a:ext cx="8055591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Teodora </a:t>
            </a:r>
            <a:r>
              <a:rPr lang="en-US" sz="4200">
                <a:solidFill>
                  <a:srgbClr val="FFBD59"/>
                </a:solidFill>
                <a:latin typeface="Croogla Bold"/>
              </a:rPr>
              <a:t>Attika Founder</a:t>
            </a:r>
          </a:p>
          <a:p>
            <a:pPr algn="l" marL="0" indent="0" lvl="0">
              <a:lnSpc>
                <a:spcPts val="504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747712" y="1565667"/>
            <a:ext cx="2194165" cy="2576924"/>
          </a:xfrm>
          <a:custGeom>
            <a:avLst/>
            <a:gdLst/>
            <a:ahLst/>
            <a:cxnLst/>
            <a:rect r="r" b="b" t="t" l="l"/>
            <a:pathLst>
              <a:path h="2576924" w="2194165">
                <a:moveTo>
                  <a:pt x="0" y="0"/>
                </a:moveTo>
                <a:lnTo>
                  <a:pt x="2194165" y="0"/>
                </a:lnTo>
                <a:lnTo>
                  <a:pt x="2194165" y="2576924"/>
                </a:lnTo>
                <a:lnTo>
                  <a:pt x="0" y="257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14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7578" y="5786634"/>
            <a:ext cx="3102723" cy="2996927"/>
            <a:chOff x="0" y="0"/>
            <a:chExt cx="1780833" cy="17201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80834" cy="1720111"/>
            </a:xfrm>
            <a:custGeom>
              <a:avLst/>
              <a:gdLst/>
              <a:ahLst/>
              <a:cxnLst/>
              <a:rect r="r" b="b" t="t" l="l"/>
              <a:pathLst>
                <a:path h="1720111" w="1780834">
                  <a:moveTo>
                    <a:pt x="1656374" y="1720111"/>
                  </a:moveTo>
                  <a:lnTo>
                    <a:pt x="124460" y="1720111"/>
                  </a:lnTo>
                  <a:cubicBezTo>
                    <a:pt x="55880" y="1720111"/>
                    <a:pt x="0" y="1664231"/>
                    <a:pt x="0" y="1595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56374" y="0"/>
                  </a:lnTo>
                  <a:cubicBezTo>
                    <a:pt x="1724954" y="0"/>
                    <a:pt x="1780834" y="55880"/>
                    <a:pt x="1780834" y="124460"/>
                  </a:cubicBezTo>
                  <a:lnTo>
                    <a:pt x="1780834" y="1595652"/>
                  </a:lnTo>
                  <a:cubicBezTo>
                    <a:pt x="1780834" y="1664231"/>
                    <a:pt x="1724954" y="1720111"/>
                    <a:pt x="1656374" y="172011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821187" y="5786634"/>
            <a:ext cx="3102723" cy="2996927"/>
            <a:chOff x="0" y="0"/>
            <a:chExt cx="1780833" cy="172011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80834" cy="1720111"/>
            </a:xfrm>
            <a:custGeom>
              <a:avLst/>
              <a:gdLst/>
              <a:ahLst/>
              <a:cxnLst/>
              <a:rect r="r" b="b" t="t" l="l"/>
              <a:pathLst>
                <a:path h="1720111" w="1780834">
                  <a:moveTo>
                    <a:pt x="1656374" y="1720111"/>
                  </a:moveTo>
                  <a:lnTo>
                    <a:pt x="124460" y="1720111"/>
                  </a:lnTo>
                  <a:cubicBezTo>
                    <a:pt x="55880" y="1720111"/>
                    <a:pt x="0" y="1664231"/>
                    <a:pt x="0" y="1595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56374" y="0"/>
                  </a:lnTo>
                  <a:cubicBezTo>
                    <a:pt x="1724954" y="0"/>
                    <a:pt x="1780834" y="55880"/>
                    <a:pt x="1780834" y="124460"/>
                  </a:cubicBezTo>
                  <a:lnTo>
                    <a:pt x="1780834" y="1595652"/>
                  </a:lnTo>
                  <a:cubicBezTo>
                    <a:pt x="1780834" y="1664231"/>
                    <a:pt x="1724954" y="1720111"/>
                    <a:pt x="1656374" y="172011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466834" y="5786634"/>
            <a:ext cx="2950323" cy="2996927"/>
            <a:chOff x="0" y="0"/>
            <a:chExt cx="1693362" cy="172011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93362" cy="1720111"/>
            </a:xfrm>
            <a:custGeom>
              <a:avLst/>
              <a:gdLst/>
              <a:ahLst/>
              <a:cxnLst/>
              <a:rect r="r" b="b" t="t" l="l"/>
              <a:pathLst>
                <a:path h="1720111" w="1693362">
                  <a:moveTo>
                    <a:pt x="1568902" y="1720111"/>
                  </a:moveTo>
                  <a:lnTo>
                    <a:pt x="124460" y="1720111"/>
                  </a:lnTo>
                  <a:cubicBezTo>
                    <a:pt x="55880" y="1720111"/>
                    <a:pt x="0" y="1664231"/>
                    <a:pt x="0" y="1595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8902" y="0"/>
                  </a:lnTo>
                  <a:cubicBezTo>
                    <a:pt x="1637482" y="0"/>
                    <a:pt x="1693362" y="55880"/>
                    <a:pt x="1693362" y="124460"/>
                  </a:cubicBezTo>
                  <a:lnTo>
                    <a:pt x="1693362" y="1595652"/>
                  </a:lnTo>
                  <a:cubicBezTo>
                    <a:pt x="1693362" y="1664231"/>
                    <a:pt x="1637482" y="1720111"/>
                    <a:pt x="1568902" y="172011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092675" y="5786634"/>
            <a:ext cx="3102723" cy="2996927"/>
            <a:chOff x="0" y="0"/>
            <a:chExt cx="1780833" cy="172011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80834" cy="1720111"/>
            </a:xfrm>
            <a:custGeom>
              <a:avLst/>
              <a:gdLst/>
              <a:ahLst/>
              <a:cxnLst/>
              <a:rect r="r" b="b" t="t" l="l"/>
              <a:pathLst>
                <a:path h="1720111" w="1780834">
                  <a:moveTo>
                    <a:pt x="1656374" y="1720111"/>
                  </a:moveTo>
                  <a:lnTo>
                    <a:pt x="124460" y="1720111"/>
                  </a:lnTo>
                  <a:cubicBezTo>
                    <a:pt x="55880" y="1720111"/>
                    <a:pt x="0" y="1664231"/>
                    <a:pt x="0" y="1595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56374" y="0"/>
                  </a:lnTo>
                  <a:cubicBezTo>
                    <a:pt x="1724954" y="0"/>
                    <a:pt x="1780834" y="55880"/>
                    <a:pt x="1780834" y="124460"/>
                  </a:cubicBezTo>
                  <a:lnTo>
                    <a:pt x="1780834" y="1595652"/>
                  </a:lnTo>
                  <a:cubicBezTo>
                    <a:pt x="1780834" y="1664231"/>
                    <a:pt x="1724954" y="1720111"/>
                    <a:pt x="1656374" y="172011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871673" y="5786634"/>
            <a:ext cx="3102723" cy="2996927"/>
            <a:chOff x="0" y="0"/>
            <a:chExt cx="1780833" cy="172011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80834" cy="1720111"/>
            </a:xfrm>
            <a:custGeom>
              <a:avLst/>
              <a:gdLst/>
              <a:ahLst/>
              <a:cxnLst/>
              <a:rect r="r" b="b" t="t" l="l"/>
              <a:pathLst>
                <a:path h="1720111" w="1780834">
                  <a:moveTo>
                    <a:pt x="1656374" y="1720111"/>
                  </a:moveTo>
                  <a:lnTo>
                    <a:pt x="124460" y="1720111"/>
                  </a:lnTo>
                  <a:cubicBezTo>
                    <a:pt x="55880" y="1720111"/>
                    <a:pt x="0" y="1664231"/>
                    <a:pt x="0" y="1595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56374" y="0"/>
                  </a:lnTo>
                  <a:cubicBezTo>
                    <a:pt x="1724954" y="0"/>
                    <a:pt x="1780834" y="55880"/>
                    <a:pt x="1780834" y="124460"/>
                  </a:cubicBezTo>
                  <a:lnTo>
                    <a:pt x="1780834" y="1595652"/>
                  </a:lnTo>
                  <a:cubicBezTo>
                    <a:pt x="1780834" y="1664231"/>
                    <a:pt x="1724954" y="1720111"/>
                    <a:pt x="1656374" y="172011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5345946" y="5987303"/>
            <a:ext cx="2154177" cy="2641547"/>
          </a:xfrm>
          <a:custGeom>
            <a:avLst/>
            <a:gdLst/>
            <a:ahLst/>
            <a:cxnLst/>
            <a:rect r="r" b="b" t="t" l="l"/>
            <a:pathLst>
              <a:path h="2641547" w="2154177">
                <a:moveTo>
                  <a:pt x="0" y="0"/>
                </a:moveTo>
                <a:lnTo>
                  <a:pt x="2154177" y="0"/>
                </a:lnTo>
                <a:lnTo>
                  <a:pt x="2154177" y="2641547"/>
                </a:lnTo>
                <a:lnTo>
                  <a:pt x="0" y="26415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682516" y="6002606"/>
            <a:ext cx="1923042" cy="2626244"/>
          </a:xfrm>
          <a:custGeom>
            <a:avLst/>
            <a:gdLst/>
            <a:ahLst/>
            <a:cxnLst/>
            <a:rect r="r" b="b" t="t" l="l"/>
            <a:pathLst>
              <a:path h="2626244" w="1923042">
                <a:moveTo>
                  <a:pt x="0" y="0"/>
                </a:moveTo>
                <a:lnTo>
                  <a:pt x="1923042" y="0"/>
                </a:lnTo>
                <a:lnTo>
                  <a:pt x="1923042" y="2626244"/>
                </a:lnTo>
                <a:lnTo>
                  <a:pt x="0" y="26262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849973" y="5941345"/>
            <a:ext cx="1989644" cy="2687505"/>
          </a:xfrm>
          <a:custGeom>
            <a:avLst/>
            <a:gdLst/>
            <a:ahLst/>
            <a:cxnLst/>
            <a:rect r="r" b="b" t="t" l="l"/>
            <a:pathLst>
              <a:path h="2687505" w="1989644">
                <a:moveTo>
                  <a:pt x="0" y="0"/>
                </a:moveTo>
                <a:lnTo>
                  <a:pt x="1989644" y="0"/>
                </a:lnTo>
                <a:lnTo>
                  <a:pt x="1989644" y="2687505"/>
                </a:lnTo>
                <a:lnTo>
                  <a:pt x="0" y="26875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335750" y="5941345"/>
            <a:ext cx="1978559" cy="2687505"/>
          </a:xfrm>
          <a:custGeom>
            <a:avLst/>
            <a:gdLst/>
            <a:ahLst/>
            <a:cxnLst/>
            <a:rect r="r" b="b" t="t" l="l"/>
            <a:pathLst>
              <a:path h="2687505" w="1978559">
                <a:moveTo>
                  <a:pt x="0" y="0"/>
                </a:moveTo>
                <a:lnTo>
                  <a:pt x="1978559" y="0"/>
                </a:lnTo>
                <a:lnTo>
                  <a:pt x="1978559" y="2687505"/>
                </a:lnTo>
                <a:lnTo>
                  <a:pt x="0" y="26875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353" t="0" r="-5353" b="-10707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16112" y="5941345"/>
            <a:ext cx="2025656" cy="2687505"/>
          </a:xfrm>
          <a:custGeom>
            <a:avLst/>
            <a:gdLst/>
            <a:ahLst/>
            <a:cxnLst/>
            <a:rect r="r" b="b" t="t" l="l"/>
            <a:pathLst>
              <a:path h="2687505" w="2025656">
                <a:moveTo>
                  <a:pt x="0" y="0"/>
                </a:moveTo>
                <a:lnTo>
                  <a:pt x="2025656" y="0"/>
                </a:lnTo>
                <a:lnTo>
                  <a:pt x="2025656" y="2687505"/>
                </a:lnTo>
                <a:lnTo>
                  <a:pt x="0" y="2687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96129" y="370597"/>
            <a:ext cx="17295741" cy="1195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99"/>
              </a:lnSpc>
            </a:pPr>
            <a:r>
              <a:rPr lang="en-US" sz="8799">
                <a:solidFill>
                  <a:srgbClr val="FFBD59"/>
                </a:solidFill>
                <a:latin typeface="Croogla Bold"/>
              </a:rPr>
              <a:t>Organizační struktura firmy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25638" y="9227596"/>
            <a:ext cx="3495548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Kaloyan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778547" y="9248775"/>
            <a:ext cx="3495548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Charlotte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441708" y="9227596"/>
            <a:ext cx="3495548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Emily</a:t>
            </a:r>
          </a:p>
          <a:p>
            <a:pPr algn="l" marL="0" indent="0" lvl="0">
              <a:lnSpc>
                <a:spcPts val="5040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11092675" y="9227596"/>
            <a:ext cx="3495548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Davide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871673" y="9248775"/>
            <a:ext cx="3495548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</a:pPr>
            <a:r>
              <a:rPr lang="en-US" sz="4200">
                <a:solidFill>
                  <a:srgbClr val="FFBD59"/>
                </a:solidFill>
                <a:latin typeface="Croogla Bold"/>
              </a:rPr>
              <a:t>Angie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39453" y="4880792"/>
            <a:ext cx="1772007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BD59"/>
                </a:solidFill>
                <a:latin typeface="Croogla"/>
              </a:rPr>
              <a:t>Coachs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7655" y="546100"/>
            <a:ext cx="15970989" cy="108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00"/>
              </a:lnSpc>
            </a:pPr>
            <a:r>
              <a:rPr lang="en-US" sz="8000">
                <a:solidFill>
                  <a:srgbClr val="FFBD59"/>
                </a:solidFill>
                <a:latin typeface="Croogla Bold"/>
              </a:rPr>
              <a:t>Náplň stáže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0" y="2195886"/>
            <a:ext cx="18288000" cy="4101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FFBD59"/>
                </a:solidFill>
                <a:latin typeface="Croogla"/>
              </a:rPr>
              <a:t>Cvičení – napsaní hlášení z tréninků, které jsme odcvičili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FFBD59"/>
                </a:solidFill>
                <a:latin typeface="Croogla"/>
              </a:rPr>
              <a:t>Přečtení a studium – článků na blogu a materiálů na sdíleném disku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FFBD59"/>
                </a:solidFill>
                <a:latin typeface="Croogla"/>
              </a:rPr>
              <a:t>Letáky – distribuce – místní anglicky mluvící podniky a lidé, kteří by rádi navštívili a zkusili si trénink zdarma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t="0" r="-62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71806"/>
            <a:ext cx="7441315" cy="9343388"/>
            <a:chOff x="0" y="0"/>
            <a:chExt cx="931568" cy="116968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31568" cy="1169686"/>
            </a:xfrm>
            <a:custGeom>
              <a:avLst/>
              <a:gdLst/>
              <a:ahLst/>
              <a:cxnLst/>
              <a:rect r="r" b="b" t="t" l="l"/>
              <a:pathLst>
                <a:path h="1169686" w="931568">
                  <a:moveTo>
                    <a:pt x="807108" y="1169685"/>
                  </a:moveTo>
                  <a:lnTo>
                    <a:pt x="124460" y="1169685"/>
                  </a:lnTo>
                  <a:cubicBezTo>
                    <a:pt x="55880" y="1169685"/>
                    <a:pt x="0" y="1113805"/>
                    <a:pt x="0" y="10452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07108" y="0"/>
                  </a:lnTo>
                  <a:cubicBezTo>
                    <a:pt x="875688" y="0"/>
                    <a:pt x="931568" y="55880"/>
                    <a:pt x="931568" y="124460"/>
                  </a:cubicBezTo>
                  <a:lnTo>
                    <a:pt x="931568" y="1045226"/>
                  </a:lnTo>
                  <a:cubicBezTo>
                    <a:pt x="931568" y="1113805"/>
                    <a:pt x="875688" y="1169686"/>
                    <a:pt x="807108" y="116968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1901542" y="-2841292"/>
            <a:ext cx="9313124" cy="9214833"/>
          </a:xfrm>
          <a:custGeom>
            <a:avLst/>
            <a:gdLst/>
            <a:ahLst/>
            <a:cxnLst/>
            <a:rect r="r" b="b" t="t" l="l"/>
            <a:pathLst>
              <a:path h="9214833" w="9313124">
                <a:moveTo>
                  <a:pt x="0" y="0"/>
                </a:moveTo>
                <a:lnTo>
                  <a:pt x="9313125" y="0"/>
                </a:lnTo>
                <a:lnTo>
                  <a:pt x="9313125" y="9214833"/>
                </a:lnTo>
                <a:lnTo>
                  <a:pt x="0" y="92148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60935" y="1680596"/>
            <a:ext cx="6176845" cy="6925808"/>
          </a:xfrm>
          <a:custGeom>
            <a:avLst/>
            <a:gdLst/>
            <a:ahLst/>
            <a:cxnLst/>
            <a:rect r="r" b="b" t="t" l="l"/>
            <a:pathLst>
              <a:path h="6925808" w="6176845">
                <a:moveTo>
                  <a:pt x="0" y="0"/>
                </a:moveTo>
                <a:lnTo>
                  <a:pt x="6176845" y="0"/>
                </a:lnTo>
                <a:lnTo>
                  <a:pt x="6176845" y="6925808"/>
                </a:lnTo>
                <a:lnTo>
                  <a:pt x="0" y="6925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477" t="0" r="-8069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817985" y="542285"/>
            <a:ext cx="7441315" cy="9343388"/>
            <a:chOff x="0" y="0"/>
            <a:chExt cx="931568" cy="11696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31568" cy="1169686"/>
            </a:xfrm>
            <a:custGeom>
              <a:avLst/>
              <a:gdLst/>
              <a:ahLst/>
              <a:cxnLst/>
              <a:rect r="r" b="b" t="t" l="l"/>
              <a:pathLst>
                <a:path h="1169686" w="931568">
                  <a:moveTo>
                    <a:pt x="807108" y="1169685"/>
                  </a:moveTo>
                  <a:lnTo>
                    <a:pt x="124460" y="1169685"/>
                  </a:lnTo>
                  <a:cubicBezTo>
                    <a:pt x="55880" y="1169685"/>
                    <a:pt x="0" y="1113805"/>
                    <a:pt x="0" y="10452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07108" y="0"/>
                  </a:lnTo>
                  <a:cubicBezTo>
                    <a:pt x="875688" y="0"/>
                    <a:pt x="931568" y="55880"/>
                    <a:pt x="931568" y="124460"/>
                  </a:cubicBezTo>
                  <a:lnTo>
                    <a:pt x="931568" y="1045226"/>
                  </a:lnTo>
                  <a:cubicBezTo>
                    <a:pt x="931568" y="1113805"/>
                    <a:pt x="875688" y="1169686"/>
                    <a:pt x="807108" y="1169686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692316" y="1766125"/>
            <a:ext cx="5692654" cy="6840279"/>
          </a:xfrm>
          <a:custGeom>
            <a:avLst/>
            <a:gdLst/>
            <a:ahLst/>
            <a:cxnLst/>
            <a:rect r="r" b="b" t="t" l="l"/>
            <a:pathLst>
              <a:path h="6840279" w="5692654">
                <a:moveTo>
                  <a:pt x="0" y="0"/>
                </a:moveTo>
                <a:lnTo>
                  <a:pt x="5692654" y="0"/>
                </a:lnTo>
                <a:lnTo>
                  <a:pt x="5692654" y="6840279"/>
                </a:lnTo>
                <a:lnTo>
                  <a:pt x="0" y="6840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428" r="-1098" b="-450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DAGH8libnQQ</dc:identifier>
  <dcterms:modified xsi:type="dcterms:W3CDTF">2011-08-01T06:04:30Z</dcterms:modified>
  <cp:revision>1</cp:revision>
  <dc:title> Obsah obrázku logo  Popis se vygeneroval automaticky.</dc:title>
</cp:coreProperties>
</file>